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handoutMasterIdLst>
    <p:handoutMasterId r:id="rId9"/>
  </p:handoutMasterIdLst>
  <p:sldIdLst>
    <p:sldId id="257" r:id="rId5"/>
    <p:sldId id="287" r:id="rId6"/>
    <p:sldId id="288"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n KWAN" initials="LK" lastIdx="3" clrIdx="0">
    <p:extLst>
      <p:ext uri="{19B8F6BF-5375-455C-9EA6-DF929625EA0E}">
        <p15:presenceInfo xmlns:p15="http://schemas.microsoft.com/office/powerpoint/2012/main" userId="S-1-5-21-2105510616-88688535-4106501090-4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94674"/>
  </p:normalViewPr>
  <p:slideViewPr>
    <p:cSldViewPr snapToGrid="0" snapToObjects="1" showGuides="1">
      <p:cViewPr varScale="1">
        <p:scale>
          <a:sx n="113" d="100"/>
          <a:sy n="113" d="100"/>
        </p:scale>
        <p:origin x="869" y="91"/>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5/7/2021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ia.org.hk/tc/supervision/reg_ins_intermediaries/cpd.html" TargetMode="External"/><Relationship Id="rId2" Type="http://schemas.openxmlformats.org/officeDocument/2006/relationships/hyperlink" Target="https://www.ia.org.hk/tc/index.html" TargetMode="External"/><Relationship Id="rId1" Type="http://schemas.openxmlformats.org/officeDocument/2006/relationships/slideLayout" Target="../slideLayouts/slideLayout1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a:xfrm>
            <a:off x="755649" y="1489332"/>
            <a:ext cx="5707971" cy="1141156"/>
          </a:xfrm>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系列</a:t>
            </a:r>
          </a:p>
          <a:p>
            <a:r>
              <a:rPr lang="ja-JP" altLang="en-US" sz="1600" dirty="0">
                <a:ea typeface="Microsoft JhengHei" panose="020B0604030504040204" pitchFamily="34" charset="-120"/>
              </a:rPr>
              <a:t>短片</a:t>
            </a:r>
            <a:r>
              <a:rPr lang="en-US" sz="1600" dirty="0">
                <a:latin typeface="+mj-lt"/>
                <a:ea typeface="Microsoft JhengHei" panose="020B0604030504040204" pitchFamily="34" charset="-120"/>
              </a:rPr>
              <a:t>2</a:t>
            </a:r>
          </a:p>
          <a:p>
            <a:pPr>
              <a:lnSpc>
                <a:spcPct val="100000"/>
              </a:lnSpc>
              <a:spcBef>
                <a:spcPts val="0"/>
              </a:spcBef>
            </a:pPr>
            <a:r>
              <a:rPr lang="zh-TW" altLang="en-US" sz="1600" dirty="0">
                <a:latin typeface="+mj-lt"/>
                <a:ea typeface="Microsoft JhengHei" panose="020B0604030504040204" pitchFamily="34" charset="-120"/>
              </a:rPr>
              <a:t>於</a:t>
            </a:r>
            <a:r>
              <a:rPr lang="en-US" altLang="zh-TW" sz="1600" dirty="0">
                <a:latin typeface="+mj-lt"/>
                <a:ea typeface="Microsoft JhengHei" panose="020B0604030504040204" pitchFamily="34" charset="-120"/>
              </a:rPr>
              <a:t>2019</a:t>
            </a:r>
            <a:r>
              <a:rPr lang="zh-TW" altLang="en-US" sz="1600" dirty="0">
                <a:latin typeface="+mj-lt"/>
                <a:ea typeface="Microsoft JhengHei" panose="020B0604030504040204" pitchFamily="34" charset="-120"/>
              </a:rPr>
              <a:t>年</a:t>
            </a:r>
            <a:r>
              <a:rPr lang="en-US" altLang="zh-TW" sz="1600" dirty="0">
                <a:latin typeface="+mj-lt"/>
                <a:ea typeface="Microsoft JhengHei" panose="020B0604030504040204" pitchFamily="34" charset="-120"/>
              </a:rPr>
              <a:t>9</a:t>
            </a:r>
            <a:r>
              <a:rPr lang="zh-TW" altLang="en-US" sz="1600" dirty="0">
                <a:latin typeface="+mj-lt"/>
                <a:ea typeface="Microsoft JhengHei" panose="020B0604030504040204" pitchFamily="34" charset="-120"/>
              </a:rPr>
              <a:t>月</a:t>
            </a:r>
            <a:r>
              <a:rPr lang="en-US" altLang="zh-TW" sz="1600" dirty="0">
                <a:latin typeface="+mj-lt"/>
                <a:ea typeface="Microsoft JhengHei" panose="020B0604030504040204" pitchFamily="34" charset="-120"/>
              </a:rPr>
              <a:t>23</a:t>
            </a:r>
            <a:r>
              <a:rPr lang="zh-TW" altLang="en-US" sz="1600" dirty="0">
                <a:latin typeface="+mj-lt"/>
                <a:ea typeface="Microsoft JhengHei" panose="020B0604030504040204" pitchFamily="34" charset="-120"/>
              </a:rPr>
              <a:t>日之前獲取的持續專業培訓時數可否計算在</a:t>
            </a:r>
            <a:r>
              <a:rPr lang="zh-TW" altLang="en-US" sz="1600" dirty="0">
                <a:latin typeface="Arial" panose="020B0604020202020204" pitchFamily="34" charset="0"/>
                <a:cs typeface="Arial" panose="020B0604020202020204" pitchFamily="34" charset="0"/>
              </a:rPr>
              <a:t>合併持續專業培訓評核期</a:t>
            </a:r>
            <a:r>
              <a:rPr lang="zh-TW" altLang="en-US" sz="1600" dirty="0">
                <a:latin typeface="+mj-lt"/>
                <a:ea typeface="Microsoft JhengHei" panose="020B0604030504040204" pitchFamily="34" charset="-120"/>
              </a:rPr>
              <a:t>所需的持續專業培訓時數內？</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6" y="967664"/>
            <a:ext cx="7576506"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如你：</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6" y="1460580"/>
            <a:ext cx="7576500" cy="806342"/>
          </a:xfrm>
        </p:spPr>
        <p:txBody>
          <a:bodyPr/>
          <a:lstStyle/>
          <a:p>
            <a:pPr algn="just"/>
            <a:r>
              <a:rPr lang="zh-TW" altLang="en-US" sz="1600" b="1" dirty="0">
                <a:latin typeface="Arial" panose="020B0604020202020204" pitchFamily="34" charset="0"/>
                <a:cs typeface="Arial" panose="020B0604020202020204" pitchFamily="34" charset="0"/>
              </a:rPr>
              <a:t>在</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31</a:t>
            </a:r>
            <a:r>
              <a:rPr lang="zh-TW" altLang="en-US" sz="1600" b="1" dirty="0">
                <a:latin typeface="Arial" panose="020B0604020202020204" pitchFamily="34" charset="0"/>
                <a:cs typeface="Arial" panose="020B0604020202020204" pitchFamily="34" charset="0"/>
              </a:rPr>
              <a:t>日或之前已獲保險代理登記委員會登記，你於</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8</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1</a:t>
            </a:r>
            <a:r>
              <a:rPr lang="zh-TW" altLang="en-US" sz="1600" b="1" dirty="0">
                <a:latin typeface="Arial" panose="020B0604020202020204" pitchFamily="34" charset="0"/>
                <a:cs typeface="Arial" panose="020B0604020202020204" pitchFamily="34" charset="0"/>
              </a:rPr>
              <a:t>日至</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9</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22</a:t>
            </a:r>
            <a:r>
              <a:rPr lang="zh-TW" altLang="en-US" sz="1600" b="1" dirty="0">
                <a:latin typeface="Arial" panose="020B0604020202020204" pitchFamily="34" charset="0"/>
                <a:cs typeface="Arial" panose="020B0604020202020204" pitchFamily="34" charset="0"/>
              </a:rPr>
              <a:t>日期間獲取的持續專業培訓時數均可計入合併持續專業培訓評核期內獲取的持續專業培訓時數；</a:t>
            </a:r>
          </a:p>
        </p:txBody>
      </p:sp>
      <p:sp>
        <p:nvSpPr>
          <p:cNvPr id="1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62" y="2442063"/>
            <a:ext cx="7576500" cy="798349"/>
          </a:xfrm>
        </p:spPr>
        <p:txBody>
          <a:bodyPr/>
          <a:lstStyle/>
          <a:p>
            <a:pPr algn="just"/>
            <a:r>
              <a:rPr lang="zh-TW" altLang="en-US" sz="1600" b="1" dirty="0">
                <a:latin typeface="Arial" panose="020B0604020202020204" pitchFamily="34" charset="0"/>
                <a:cs typeface="Arial" panose="020B0604020202020204" pitchFamily="34" charset="0"/>
              </a:rPr>
              <a:t>在</a:t>
            </a:r>
            <a:r>
              <a:rPr lang="en-US" altLang="zh-TW" sz="1600" b="1" dirty="0">
                <a:latin typeface="Arial" panose="020B0604020202020204" pitchFamily="34" charset="0"/>
                <a:cs typeface="Arial" panose="020B0604020202020204" pitchFamily="34" charset="0"/>
              </a:rPr>
              <a:t>2018</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12</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31</a:t>
            </a:r>
            <a:r>
              <a:rPr lang="zh-TW" altLang="en-US" sz="1600" b="1" dirty="0">
                <a:latin typeface="Arial" panose="020B0604020202020204" pitchFamily="34" charset="0"/>
                <a:cs typeface="Arial" panose="020B0604020202020204" pitchFamily="34" charset="0"/>
              </a:rPr>
              <a:t>日或之前已獲香港保險顧問聯會登記，你於</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1</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1</a:t>
            </a:r>
            <a:r>
              <a:rPr lang="zh-TW" altLang="en-US" sz="1600" b="1" dirty="0">
                <a:latin typeface="Arial" panose="020B0604020202020204" pitchFamily="34" charset="0"/>
                <a:cs typeface="Arial" panose="020B0604020202020204" pitchFamily="34" charset="0"/>
              </a:rPr>
              <a:t>日至</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9</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22</a:t>
            </a:r>
            <a:r>
              <a:rPr lang="zh-TW" altLang="en-US" sz="1600" b="1" dirty="0">
                <a:latin typeface="Arial" panose="020B0604020202020204" pitchFamily="34" charset="0"/>
                <a:cs typeface="Arial" panose="020B0604020202020204" pitchFamily="34" charset="0"/>
              </a:rPr>
              <a:t>日期間獲取的持續專業培訓時數均可計入合併持續專業培訓評核期內獲取的持續專業培訓時數；</a:t>
            </a:r>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49" y="289775"/>
            <a:ext cx="5707971"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sz="1600" dirty="0">
                <a:latin typeface="Arial" panose="020B0604020202020204" pitchFamily="34" charset="0"/>
                <a:cs typeface="Arial" panose="020B0604020202020204" pitchFamily="34" charset="0"/>
              </a:rPr>
              <a:t>於</a:t>
            </a:r>
            <a:r>
              <a:rPr lang="en-US" altLang="zh-TW" sz="1600" dirty="0">
                <a:latin typeface="Arial" panose="020B0604020202020204" pitchFamily="34" charset="0"/>
                <a:cs typeface="Arial" panose="020B0604020202020204" pitchFamily="34" charset="0"/>
              </a:rPr>
              <a:t>2019</a:t>
            </a:r>
            <a:r>
              <a:rPr lang="zh-TW" altLang="en-US" sz="1600" dirty="0">
                <a:latin typeface="Arial" panose="020B0604020202020204" pitchFamily="34" charset="0"/>
                <a:cs typeface="Arial" panose="020B0604020202020204" pitchFamily="34" charset="0"/>
              </a:rPr>
              <a:t>年</a:t>
            </a:r>
            <a:r>
              <a:rPr lang="en-US" altLang="zh-TW" sz="1600" dirty="0">
                <a:latin typeface="Arial" panose="020B0604020202020204" pitchFamily="34" charset="0"/>
                <a:cs typeface="Arial" panose="020B0604020202020204" pitchFamily="34" charset="0"/>
              </a:rPr>
              <a:t>9</a:t>
            </a:r>
            <a:r>
              <a:rPr lang="zh-TW" altLang="en-US" sz="1600" dirty="0">
                <a:latin typeface="Arial" panose="020B0604020202020204" pitchFamily="34" charset="0"/>
                <a:cs typeface="Arial" panose="020B0604020202020204" pitchFamily="34" charset="0"/>
              </a:rPr>
              <a:t>月</a:t>
            </a:r>
            <a:r>
              <a:rPr lang="en-US" altLang="zh-TW" sz="1600" dirty="0">
                <a:latin typeface="Arial" panose="020B0604020202020204" pitchFamily="34" charset="0"/>
                <a:cs typeface="Arial" panose="020B0604020202020204" pitchFamily="34" charset="0"/>
              </a:rPr>
              <a:t>23</a:t>
            </a:r>
            <a:r>
              <a:rPr lang="zh-TW" altLang="en-US" sz="1600" dirty="0">
                <a:latin typeface="Arial" panose="020B0604020202020204" pitchFamily="34" charset="0"/>
                <a:cs typeface="Arial" panose="020B0604020202020204" pitchFamily="34" charset="0"/>
              </a:rPr>
              <a:t>日之前獲取的持續專業培訓時數可否計算在合併持續專業培訓評核期所需的持續專業培訓時數內？</a:t>
            </a:r>
            <a:endParaRPr lang="en-US" sz="1600" dirty="0"/>
          </a:p>
        </p:txBody>
      </p:sp>
      <p:sp>
        <p:nvSpPr>
          <p:cNvPr id="11"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62" y="3415553"/>
            <a:ext cx="7576500" cy="798349"/>
          </a:xfrm>
        </p:spPr>
        <p:txBody>
          <a:bodyPr/>
          <a:lstStyle/>
          <a:p>
            <a:pPr algn="just"/>
            <a:r>
              <a:rPr lang="zh-TW" altLang="en-US" sz="1600" b="1" dirty="0">
                <a:latin typeface="Arial" panose="020B0604020202020204" pitchFamily="34" charset="0"/>
                <a:cs typeface="Arial" panose="020B0604020202020204" pitchFamily="34" charset="0"/>
              </a:rPr>
              <a:t>在</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6</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30</a:t>
            </a:r>
            <a:r>
              <a:rPr lang="zh-TW" altLang="en-US" sz="1600" b="1" dirty="0">
                <a:latin typeface="Arial" panose="020B0604020202020204" pitchFamily="34" charset="0"/>
                <a:cs typeface="Arial" panose="020B0604020202020204" pitchFamily="34" charset="0"/>
              </a:rPr>
              <a:t>日或之前已獲香港專業保險經紀協會登記，你於</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1</a:t>
            </a:r>
            <a:r>
              <a:rPr lang="zh-TW" altLang="en-US" sz="1600" b="1" dirty="0">
                <a:latin typeface="Arial" panose="020B0604020202020204" pitchFamily="34" charset="0"/>
                <a:cs typeface="Arial" panose="020B0604020202020204" pitchFamily="34" charset="0"/>
              </a:rPr>
              <a:t>日至</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9</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22</a:t>
            </a:r>
            <a:r>
              <a:rPr lang="zh-TW" altLang="en-US" sz="1600" b="1" dirty="0">
                <a:latin typeface="Arial" panose="020B0604020202020204" pitchFamily="34" charset="0"/>
                <a:cs typeface="Arial" panose="020B0604020202020204" pitchFamily="34" charset="0"/>
              </a:rPr>
              <a:t>日期間獲取的持續專業培訓時數均可計入合併持續專業培訓評核期內獲取的持續專業培訓時數。</a:t>
            </a:r>
          </a:p>
        </p:txBody>
      </p:sp>
      <p:sp>
        <p:nvSpPr>
          <p:cNvPr id="12"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4397036"/>
            <a:ext cx="7576506" cy="645749"/>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惟你須在獲取該等持續專業培訓時數</a:t>
            </a:r>
            <a:r>
              <a:rPr lang="zh-TW" altLang="en-US">
                <a:solidFill>
                  <a:srgbClr val="0069B5"/>
                </a:solidFill>
                <a:latin typeface="Arial" panose="020B0604020202020204" pitchFamily="34" charset="0"/>
                <a:cs typeface="Arial" panose="020B0604020202020204" pitchFamily="34" charset="0"/>
              </a:rPr>
              <a:t>時，已</a:t>
            </a:r>
            <a:r>
              <a:rPr lang="zh-TW" altLang="en-US" dirty="0">
                <a:solidFill>
                  <a:srgbClr val="0069B5"/>
                </a:solidFill>
                <a:latin typeface="Arial" panose="020B0604020202020204" pitchFamily="34" charset="0"/>
                <a:cs typeface="Arial" panose="020B0604020202020204" pitchFamily="34" charset="0"/>
              </a:rPr>
              <a:t>獲保險代理登記委員會／香港保險顧問聯會／香港專業保險經紀協會登記。</a:t>
            </a:r>
            <a:endParaRPr lang="en-US" dirty="0">
              <a:solidFill>
                <a:srgbClr val="0069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35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a:solidFill>
                  <a:schemeClr val="bg1"/>
                </a:solidFill>
                <a:latin typeface="Arial" panose="020B0604020202020204" pitchFamily="34" charset="0"/>
                <a:cs typeface="Arial" panose="020B0604020202020204" pitchFamily="34" charset="0"/>
              </a:rPr>
              <a:t>請參閱保監局網站內的「持續專業培訓規定」專頁以獲得更多資訊。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www.ia.org.hk</a:t>
            </a:r>
            <a:endParaRPr lang="en-HK" sz="12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188962"/>
          </a:xfrm>
          <a:prstGeom prst="rect">
            <a:avLst/>
          </a:prstGeom>
        </p:spPr>
        <p:txBody>
          <a:bodyPr wrap="square" lIns="0" tIns="0" rIns="0" bIns="0">
            <a:spAutoFit/>
          </a:bodyPr>
          <a:lstStyle/>
          <a:p>
            <a:pPr>
              <a:lnSpc>
                <a:spcPts val="1600"/>
              </a:lnSpc>
            </a:pPr>
            <a:r>
              <a:rPr lang="en-GB"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4"/>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4"/>
          <a:stretch>
            <a:fillRect/>
          </a:stretch>
        </p:blipFill>
        <p:spPr>
          <a:xfrm>
            <a:off x="751955" y="3005633"/>
            <a:ext cx="231849" cy="231849"/>
          </a:xfrm>
          <a:prstGeom prst="rect">
            <a:avLst/>
          </a:prstGeom>
        </p:spPr>
      </p:pic>
    </p:spTree>
    <p:extLst>
      <p:ext uri="{BB962C8B-B14F-4D97-AF65-F5344CB8AC3E}">
        <p14:creationId xmlns:p14="http://schemas.microsoft.com/office/powerpoint/2010/main" val="591968472"/>
      </p:ext>
    </p:extLst>
  </p:cSld>
  <p:clrMapOvr>
    <a:masterClrMapping/>
  </p:clrMapOvr>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2.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68A839F-4424-42E2-8A1C-1798C2BF3003}">
  <ds:schemaRefs>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2077</TotalTime>
  <Words>352</Words>
  <Application>Microsoft Office PowerPoint</Application>
  <PresentationFormat>On-screen Show (16:9)</PresentationFormat>
  <Paragraphs>16</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Anita Ng</cp:lastModifiedBy>
  <cp:revision>135</cp:revision>
  <dcterms:created xsi:type="dcterms:W3CDTF">2019-08-16T08:46:05Z</dcterms:created>
  <dcterms:modified xsi:type="dcterms:W3CDTF">2021-07-05T08:49:58Z</dcterms:modified>
</cp:coreProperties>
</file>